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8"/>
  </p:notesMasterIdLst>
  <p:handoutMasterIdLst>
    <p:handoutMasterId r:id="rId19"/>
  </p:handoutMasterIdLst>
  <p:sldIdLst>
    <p:sldId id="306" r:id="rId5"/>
    <p:sldId id="307" r:id="rId6"/>
    <p:sldId id="308" r:id="rId7"/>
    <p:sldId id="309" r:id="rId8"/>
    <p:sldId id="294" r:id="rId9"/>
    <p:sldId id="295" r:id="rId10"/>
    <p:sldId id="310" r:id="rId11"/>
    <p:sldId id="313" r:id="rId12"/>
    <p:sldId id="303" r:id="rId13"/>
    <p:sldId id="304" r:id="rId14"/>
    <p:sldId id="314" r:id="rId15"/>
    <p:sldId id="311" r:id="rId16"/>
    <p:sldId id="31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67" autoAdjust="0"/>
  </p:normalViewPr>
  <p:slideViewPr>
    <p:cSldViewPr snapToGrid="0">
      <p:cViewPr varScale="1">
        <p:scale>
          <a:sx n="85" d="100"/>
          <a:sy n="85" d="100"/>
        </p:scale>
        <p:origin x="590" y="4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082"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05/8/colors/accent1_2" csCatId="accent1" phldr="1"/>
      <dgm:spPr/>
      <dgm:t>
        <a:bodyPr/>
        <a:lstStyle/>
        <a:p>
          <a:endParaRPr lang="en-US"/>
        </a:p>
      </dgm:t>
    </dgm:pt>
    <dgm:pt modelId="{AACEAFD5-63CF-4AFC-B46F-BE086C5D447C}">
      <dgm:prSet phldrT="[Text]"/>
      <dgm:spPr/>
      <dgm:t>
        <a:bodyPr/>
        <a:lstStyle/>
        <a:p>
          <a:r>
            <a:rPr lang="en-US" b="1"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dgm:t>
        <a:bodyPr/>
        <a:lstStyle/>
        <a:p>
          <a:r>
            <a:rPr lang="en-US" b="1"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dgm:t>
        <a:bodyPr/>
        <a:lstStyle/>
        <a:p>
          <a:r>
            <a:rPr lang="en-US" b="1"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dgm:t>
        <a:bodyPr/>
        <a:lstStyle/>
        <a:p>
          <a:r>
            <a:rPr lang="en-US" b="1"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dgm:t>
        <a:bodyPr/>
        <a:lstStyle/>
        <a:p>
          <a:r>
            <a:rPr lang="en-US" b="1"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04747"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053" y="2583815"/>
          <a:ext cx="2189894" cy="596265"/>
        </a:xfrm>
        <a:prstGeom prst="homePlate">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2053" y="2583815"/>
        <a:ext cx="2115361" cy="596265"/>
      </dsp:txXfrm>
    </dsp:sp>
    <dsp:sp modelId="{810D7AA7-A541-4507-BE7F-36CCF210089F}">
      <dsp:nvSpPr>
        <dsp:cNvPr id="0" name=""/>
        <dsp:cNvSpPr/>
      </dsp:nvSpPr>
      <dsp:spPr>
        <a:xfrm>
          <a:off x="177245"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177245" y="900134"/>
        <a:ext cx="1778194" cy="1578565"/>
      </dsp:txXfrm>
    </dsp:sp>
    <dsp:sp modelId="{E41E7729-FD3F-426D-804C-45BD60BD762D}">
      <dsp:nvSpPr>
        <dsp:cNvPr id="0" name=""/>
        <dsp:cNvSpPr/>
      </dsp:nvSpPr>
      <dsp:spPr>
        <a:xfrm rot="5400000">
          <a:off x="1275651"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082453"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2231519" y="2583815"/>
        <a:ext cx="1891762" cy="596265"/>
      </dsp:txXfrm>
    </dsp:sp>
    <dsp:sp modelId="{5E07F9E4-149C-4A89-848F-4ABDD305F0C5}">
      <dsp:nvSpPr>
        <dsp:cNvPr id="0" name=""/>
        <dsp:cNvSpPr/>
      </dsp:nvSpPr>
      <dsp:spPr>
        <a:xfrm>
          <a:off x="2257644"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257644" y="900134"/>
        <a:ext cx="1778194" cy="1578565"/>
      </dsp:txXfrm>
    </dsp:sp>
    <dsp:sp modelId="{473F2067-7126-4D56-A328-5A8CFD3D8D52}">
      <dsp:nvSpPr>
        <dsp:cNvPr id="0" name=""/>
        <dsp:cNvSpPr/>
      </dsp:nvSpPr>
      <dsp:spPr>
        <a:xfrm rot="5400000">
          <a:off x="3356051"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162852"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4311918" y="2583815"/>
        <a:ext cx="1891762" cy="596265"/>
      </dsp:txXfrm>
    </dsp:sp>
    <dsp:sp modelId="{FD7B29F2-0D66-4B4B-BC8A-82DA23575305}">
      <dsp:nvSpPr>
        <dsp:cNvPr id="0" name=""/>
        <dsp:cNvSpPr/>
      </dsp:nvSpPr>
      <dsp:spPr>
        <a:xfrm>
          <a:off x="4338044"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338044" y="900134"/>
        <a:ext cx="1778194" cy="1578565"/>
      </dsp:txXfrm>
    </dsp:sp>
    <dsp:sp modelId="{2377F551-4CF6-4656-B644-60A7FC1B0F64}">
      <dsp:nvSpPr>
        <dsp:cNvPr id="0" name=""/>
        <dsp:cNvSpPr/>
      </dsp:nvSpPr>
      <dsp:spPr>
        <a:xfrm rot="5400000">
          <a:off x="5436450"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6243252"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6392318" y="2583815"/>
        <a:ext cx="1891762" cy="596265"/>
      </dsp:txXfrm>
    </dsp:sp>
    <dsp:sp modelId="{1F1B09A6-DA7E-41D1-B8A6-E3B6E775E5C1}">
      <dsp:nvSpPr>
        <dsp:cNvPr id="0" name=""/>
        <dsp:cNvSpPr/>
      </dsp:nvSpPr>
      <dsp:spPr>
        <a:xfrm>
          <a:off x="6418443" y="900134"/>
          <a:ext cx="1778194" cy="15785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418443" y="900134"/>
        <a:ext cx="1778194" cy="1578565"/>
      </dsp:txXfrm>
    </dsp:sp>
    <dsp:sp modelId="{E2C584B7-5B6E-4F6E-A7B8-E679FEF7BC4D}">
      <dsp:nvSpPr>
        <dsp:cNvPr id="0" name=""/>
        <dsp:cNvSpPr/>
      </dsp:nvSpPr>
      <dsp:spPr>
        <a:xfrm rot="5400000">
          <a:off x="7516850" y="1601821"/>
          <a:ext cx="1788795" cy="175191"/>
        </a:xfrm>
        <a:prstGeom prst="corner">
          <a:avLst>
            <a:gd name="adj1" fmla="val 1000"/>
            <a:gd name="adj2" fmla="val 1000"/>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8323651" y="2583815"/>
          <a:ext cx="2189894" cy="596265"/>
        </a:xfrm>
        <a:prstGeom prst="chevron">
          <a:avLst>
            <a:gd name="adj" fmla="val 2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190500" rIns="95250" bIns="190500" numCol="1" spcCol="1270" anchor="ctr" anchorCtr="0">
          <a:noAutofit/>
        </a:bodyPr>
        <a:lstStyle/>
        <a:p>
          <a:pPr marL="0" lvl="0" indent="0" algn="ctr" defTabSz="666750">
            <a:lnSpc>
              <a:spcPct val="90000"/>
            </a:lnSpc>
            <a:spcBef>
              <a:spcPct val="0"/>
            </a:spcBef>
            <a:spcAft>
              <a:spcPct val="35000"/>
            </a:spcAft>
            <a:buNone/>
          </a:pPr>
          <a:r>
            <a:rPr lang="en-US" sz="1500" b="1" kern="1200" dirty="0"/>
            <a:t>Title</a:t>
          </a:r>
        </a:p>
      </dsp:txBody>
      <dsp:txXfrm>
        <a:off x="8472717" y="2583815"/>
        <a:ext cx="1891762" cy="596265"/>
      </dsp:txXfrm>
    </dsp:sp>
    <dsp:sp modelId="{B73D2BBA-574C-491E-A31C-8B6EA5CC871A}">
      <dsp:nvSpPr>
        <dsp:cNvPr id="0" name=""/>
        <dsp:cNvSpPr/>
      </dsp:nvSpPr>
      <dsp:spPr>
        <a:xfrm>
          <a:off x="8498843" y="900134"/>
          <a:ext cx="1778194" cy="11789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498843" y="900134"/>
        <a:ext cx="1778194" cy="1178931"/>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10/13/2023</a:t>
            </a:fld>
            <a:endParaRPr lang="en-US"/>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10/13/2023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anchor="b"/>
          <a:lstStyle>
            <a:lvl1pPr algn="l">
              <a:defRPr sz="6000" b="1" i="0" cap="all"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502823"/>
          </a:xfrm>
        </p:spPr>
        <p:txBody>
          <a:bodyPr anchor="ctr" anchorCtr="0">
            <a:no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11" name="Straight Connector 10">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25369"/>
            <a:ext cx="10515600"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6784848" y="1987825"/>
            <a:ext cx="4553712" cy="517249"/>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84848" y="2584977"/>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3 Column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839788" y="315430"/>
            <a:ext cx="9486246" cy="1325563"/>
          </a:xfrm>
        </p:spPr>
        <p:txBody>
          <a:bodyPr/>
          <a:lstStyle>
            <a:lvl1pPr>
              <a:defRPr sz="5400"/>
            </a:lvl1pPr>
          </a:lstStyle>
          <a:p>
            <a:r>
              <a:rPr lang="en-US" dirty="0"/>
              <a:t>Click to add title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hasCustomPrompt="1"/>
          </p:nvPr>
        </p:nvSpPr>
        <p:spPr>
          <a:xfrm>
            <a:off x="1444752"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4447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hasCustomPrompt="1"/>
          </p:nvPr>
        </p:nvSpPr>
        <p:spPr>
          <a:xfrm>
            <a:off x="4983480" y="1838739"/>
            <a:ext cx="2834640" cy="666336"/>
          </a:xfrm>
        </p:spPr>
        <p:txBody>
          <a:bodyPr anchor="ctr">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4983480"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hasCustomPrompt="1"/>
          </p:nvPr>
        </p:nvSpPr>
        <p:spPr>
          <a:xfrm>
            <a:off x="8531352" y="1838739"/>
            <a:ext cx="2834640" cy="666336"/>
          </a:xfrm>
        </p:spPr>
        <p:txBody>
          <a:bodyPr anchor="ctr" anchorCtr="0">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hasCustomPrompt="1"/>
          </p:nvPr>
        </p:nvSpPr>
        <p:spPr>
          <a:xfrm>
            <a:off x="8531352" y="2564709"/>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add text</a:t>
            </a:r>
          </a:p>
          <a:p>
            <a:pPr lvl="1"/>
            <a:r>
              <a:rPr lang="en-US" dirty="0"/>
              <a:t>Second level</a:t>
            </a:r>
          </a:p>
          <a:p>
            <a:pPr lvl="2"/>
            <a:r>
              <a:rPr lang="en-US" dirty="0"/>
              <a:t>Third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s,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251719" y="136525"/>
            <a:ext cx="4987412" cy="1555115"/>
          </a:xfrm>
        </p:spPr>
        <p:txBody>
          <a:bodyPr anchor="b"/>
          <a:lstStyle>
            <a:lvl1pPr algn="l">
              <a:defRPr sz="4000" b="0" i="0" cap="none" baseline="0"/>
            </a:lvl1pPr>
          </a:lstStyle>
          <a:p>
            <a:r>
              <a:rPr lang="en-US" dirty="0"/>
              <a:t>Click to add 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251717" y="1801368"/>
            <a:ext cx="4987412"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hasCustomPrompt="1"/>
          </p:nvPr>
        </p:nvSpPr>
        <p:spPr>
          <a:xfrm>
            <a:off x="283464"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hasCustomPrompt="1"/>
          </p:nvPr>
        </p:nvSpPr>
        <p:spPr>
          <a:xfrm>
            <a:off x="3044952" y="301752"/>
            <a:ext cx="2459736" cy="2505456"/>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108960"/>
            <a:ext cx="5221224" cy="3447288"/>
          </a:xfrm>
        </p:spPr>
        <p:txBody>
          <a:bodyPr tIns="548640" anchor="t" anchorCtr="0">
            <a:normAutofit/>
          </a:bodyPr>
          <a:lstStyle>
            <a:lvl1pPr algn="ctr">
              <a:buNone/>
              <a:defRPr sz="1600">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933206" y="585216"/>
            <a:ext cx="5103602" cy="2276856"/>
          </a:xfrm>
        </p:spPr>
        <p:txBody>
          <a:bodyPr anchor="b"/>
          <a:lstStyle>
            <a:lvl1pPr algn="r">
              <a:defRPr sz="48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hasCustomPrompt="1"/>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hasCustomPrompt="1"/>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hasCustomPrompt="1"/>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933206" y="3127248"/>
            <a:ext cx="5103602" cy="1124712"/>
          </a:xfrm>
        </p:spPr>
        <p:txBody>
          <a:bodyPr/>
          <a:lstStyle>
            <a:lvl1pPr marL="0" indent="0" algn="r">
              <a:buNone/>
              <a:defRPr sz="1800">
                <a:solidFill>
                  <a:schemeClr val="bg1"/>
                </a:solidFill>
              </a:defRPr>
            </a:lvl1pPr>
          </a:lstStyle>
          <a:p>
            <a:pPr lvl="0"/>
            <a:r>
              <a:rPr lang="en-US" dirty="0"/>
              <a:t>Click to add text</a:t>
            </a:r>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hasCustomPrompt="1"/>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tIns="457200" anchor="t" anchorCtr="0">
            <a:noAutofit/>
          </a:bodyPr>
          <a:lstStyle>
            <a:lvl1pPr algn="ctr">
              <a:buNone/>
              <a:defRPr sz="1400">
                <a:solidFill>
                  <a:schemeClr val="bg1"/>
                </a:solidFill>
              </a:defRPr>
            </a:lvl1pPr>
          </a:lstStyle>
          <a:p>
            <a:r>
              <a:rPr lang="en-US" dirty="0"/>
              <a:t>Click to add picture</a:t>
            </a:r>
          </a:p>
        </p:txBody>
      </p:sp>
      <p:sp>
        <p:nvSpPr>
          <p:cNvPr id="8" name="Graphic 32">
            <a:extLst>
              <a:ext uri="{FF2B5EF4-FFF2-40B4-BE49-F238E27FC236}">
                <a16:creationId xmlns:a16="http://schemas.microsoft.com/office/drawing/2014/main" id="{846CD0EA-B0AA-4845-81A5-4ADD7C58B12F}"/>
              </a:ext>
              <a:ext uri="{C183D7F6-B498-43B3-948B-1728B52AA6E4}">
                <adec:decorative xmlns:adec="http://schemas.microsoft.com/office/drawing/2017/decorative" val="1"/>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 uri="{C183D7F6-B498-43B3-948B-1728B52AA6E4}">
                <adec:decorative xmlns:adec="http://schemas.microsoft.com/office/drawing/2017/decorative" val="1"/>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 uri="{C183D7F6-B498-43B3-948B-1728B52AA6E4}">
                <adec:decorative xmlns:adec="http://schemas.microsoft.com/office/drawing/2017/decorative" val="1"/>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_colorful">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98448" y="357809"/>
            <a:ext cx="6272784" cy="3080335"/>
          </a:xfrm>
        </p:spPr>
        <p:txBody>
          <a:bodyPr anchor="b"/>
          <a:lstStyle>
            <a:lvl1pPr algn="l">
              <a:defRPr sz="54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7843462"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4000" b="1" cap="all" spc="400" baseline="0">
                <a:solidFill>
                  <a:schemeClr val="bg1"/>
                </a:solidFill>
              </a:defRPr>
            </a:lvl1pPr>
          </a:lstStyle>
          <a:p>
            <a:r>
              <a:rPr lang="en-US" dirty="0"/>
              <a:t>Click to add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a:lstStyle>
            <a:lvl1pPr marL="0" indent="0" algn="r">
              <a:buNone/>
              <a:defRPr sz="1800">
                <a:solidFill>
                  <a:schemeClr val="bg1"/>
                </a:solidFill>
              </a:defRPr>
            </a:lvl1pPr>
          </a:lstStyle>
          <a:p>
            <a:pPr lvl="0"/>
            <a:r>
              <a:rPr lang="en-US" dirty="0"/>
              <a:t>Click to add text</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04672" y="1335024"/>
            <a:ext cx="6190488" cy="1179576"/>
          </a:xfrm>
        </p:spPr>
        <p:txBody>
          <a:bodyPr lIns="91440" tIns="45720" rIns="91440" bIns="45720" anchor="b"/>
          <a:lstStyle>
            <a:lvl1pPr>
              <a:defRPr sz="4000"/>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lvl1pPr>
          </a:lstStyle>
          <a:p>
            <a:r>
              <a:rPr lang="en-US" dirty="0"/>
              <a:t>Click to add picture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 uri="{C183D7F6-B498-43B3-948B-1728B52AA6E4}">
                <adec:decorative xmlns:adec="http://schemas.microsoft.com/office/drawing/2017/decorative" val="1"/>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463040"/>
            <a:ext cx="9144000" cy="2340864"/>
          </a:xfrm>
        </p:spPr>
        <p:txBody>
          <a:bodyPr anchor="b">
            <a:noAutofit/>
          </a:bodyPr>
          <a:lstStyle>
            <a:lvl1pPr algn="ctr">
              <a:defRPr sz="6000" b="1" i="0" cap="all" spc="40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7048" y="3838890"/>
            <a:ext cx="9144000" cy="450613"/>
          </a:xfrm>
        </p:spPr>
        <p:txBody>
          <a:bodyPr anchor="ctr" anchorCtr="0">
            <a:no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Graphic 12">
            <a:extLst>
              <a:ext uri="{FF2B5EF4-FFF2-40B4-BE49-F238E27FC236}">
                <a16:creationId xmlns:a16="http://schemas.microsoft.com/office/drawing/2014/main" id="{8A41917E-4B97-447C-98AB-970D625F1DE6}"/>
              </a:ext>
              <a:ext uri="{C183D7F6-B498-43B3-948B-1728B52AA6E4}">
                <adec:decorative xmlns:adec="http://schemas.microsoft.com/office/drawing/2017/decorative" val="1"/>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 uri="{C183D7F6-B498-43B3-948B-1728B52AA6E4}">
                <adec:decorative xmlns:adec="http://schemas.microsoft.com/office/drawing/2017/decorative" val="1"/>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 uri="{C183D7F6-B498-43B3-948B-1728B52AA6E4}">
                <adec:decorative xmlns:adec="http://schemas.microsoft.com/office/drawing/2017/decorative" val="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 uri="{C183D7F6-B498-43B3-948B-1728B52AA6E4}">
                <adec:decorative xmlns:adec="http://schemas.microsoft.com/office/drawing/2017/decorative" val="1"/>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 uri="{C183D7F6-B498-43B3-948B-1728B52AA6E4}">
                <adec:decorative xmlns:adec="http://schemas.microsoft.com/office/drawing/2017/decorative" val="1"/>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 uri="{C183D7F6-B498-43B3-948B-1728B52AA6E4}">
                <adec:decorative xmlns:adec="http://schemas.microsoft.com/office/drawing/2017/decorative" val="1"/>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838200" y="136525"/>
            <a:ext cx="10515600" cy="1509713"/>
          </a:xfrm>
        </p:spPr>
        <p:txBody>
          <a:bodyPr/>
          <a:lstStyle>
            <a:lvl1pPr>
              <a:defRPr sz="5400"/>
            </a:lvl1pPr>
          </a:lstStyle>
          <a:p>
            <a:r>
              <a:rPr lang="en-US" dirty="0"/>
              <a:t>Click to add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838200" y="2201661"/>
            <a:ext cx="10515600" cy="3975301"/>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41248"/>
            <a:ext cx="4434840" cy="3236976"/>
          </a:xfrm>
        </p:spPr>
        <p:txBody>
          <a:bodyPr anchor="b"/>
          <a:lstStyle>
            <a:lvl1pPr algn="l">
              <a:lnSpc>
                <a:spcPct val="110000"/>
              </a:lnSpc>
              <a:spcBef>
                <a:spcPts val="1000"/>
              </a:spcBef>
              <a:defRPr sz="3600" b="0" i="0" cap="none" baseline="0"/>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300068"/>
            <a:ext cx="4434835" cy="510474"/>
          </a:xfrm>
        </p:spPr>
        <p:txBody>
          <a:bodyPr anchor="ctr" anchorCtr="0">
            <a:no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283464"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 uri="{C183D7F6-B498-43B3-948B-1728B52AA6E4}">
                <adec:decorative xmlns:adec="http://schemas.microsoft.com/office/drawing/2017/decorative" val="1"/>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_2">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7863840" cy="1325563"/>
          </a:xfrm>
        </p:spPr>
        <p:txBody>
          <a:bodyPr/>
          <a:lstStyle>
            <a:lvl1pPr>
              <a:defRPr sz="4000" b="1" cap="all" spc="400" baseline="0">
                <a:solidFill>
                  <a:schemeClr val="bg1"/>
                </a:solidFill>
              </a:defRPr>
            </a:lvl1pPr>
          </a:lstStyle>
          <a:p>
            <a:r>
              <a:rPr lang="en-US" dirty="0"/>
              <a:t>Click to add title</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 uri="{C183D7F6-B498-43B3-948B-1728B52AA6E4}">
                <adec:decorative xmlns:adec="http://schemas.microsoft.com/office/drawing/2017/decorative" val="1"/>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 uri="{C183D7F6-B498-43B3-948B-1728B52AA6E4}">
                <adec:decorative xmlns:adec="http://schemas.microsoft.com/office/drawing/2017/decorative" val="1"/>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hasCustomPrompt="1"/>
          </p:nvPr>
        </p:nvSpPr>
        <p:spPr>
          <a:xfrm>
            <a:off x="838200" y="188843"/>
            <a:ext cx="10515600" cy="1457395"/>
          </a:xfrm>
        </p:spPr>
        <p:txBody>
          <a:bodyPr/>
          <a:lstStyle/>
          <a:p>
            <a:r>
              <a:rPr lang="en-US" dirty="0"/>
              <a:t>Click to add title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hasCustomPrompt="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hasCustomPrompt="1"/>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3FB7E8F4-3FB3-45AB-A381-9093CA95AAEE}"/>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1"/>
            <a:ext cx="10515600"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98448" y="357809"/>
            <a:ext cx="6272784" cy="3080335"/>
          </a:xfrm>
        </p:spPr>
        <p:txBody>
          <a:bodyPr/>
          <a:lstStyle/>
          <a:p>
            <a:r>
              <a:rPr lang="en-US" sz="4000" b="1" i="0" u="none" strike="noStrike" dirty="0">
                <a:solidFill>
                  <a:srgbClr val="000000"/>
                </a:solidFill>
                <a:effectLst/>
              </a:rPr>
              <a:t>Statistical inference of Quasar variability using </a:t>
            </a:r>
            <a:r>
              <a:rPr lang="en-US" sz="4000" i="1" u="none" strike="noStrike" dirty="0" err="1">
                <a:solidFill>
                  <a:srgbClr val="000000"/>
                </a:solidFill>
                <a:effectLst/>
              </a:rPr>
              <a:t>Dynesty</a:t>
            </a:r>
            <a:endParaRPr lang="en-US" sz="9600" i="1"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a:xfrm>
            <a:off x="5641848" y="4700016"/>
            <a:ext cx="5093208" cy="1197864"/>
          </a:xfrm>
        </p:spPr>
        <p:txBody>
          <a:bodyPr/>
          <a:lstStyle/>
          <a:p>
            <a:r>
              <a:rPr lang="en-US" dirty="0"/>
              <a:t>Marco Immanuel Rivera</a:t>
            </a:r>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25369"/>
            <a:ext cx="10515600" cy="1325563"/>
          </a:xfrm>
        </p:spPr>
        <p:txBody>
          <a:bodyPr>
            <a:normAutofit/>
          </a:bodyPr>
          <a:lstStyle/>
          <a:p>
            <a:r>
              <a:rPr lang="en-US" dirty="0"/>
              <a:t>Title 2 column</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4752" y="1987825"/>
            <a:ext cx="4553712" cy="517249"/>
          </a:xfrm>
        </p:spPr>
        <p:txBody>
          <a:bodyPr/>
          <a:lstStyle/>
          <a:p>
            <a:r>
              <a:rPr lang="en-US"/>
              <a:t>Subtitle</a:t>
            </a:r>
            <a:endParaRPr lang="en-US" dirty="0"/>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4752" y="2584977"/>
            <a:ext cx="4553712" cy="3684588"/>
          </a:xfrm>
        </p:spPr>
        <p:txBody>
          <a:bodyPr>
            <a:normAutofit/>
          </a:bodyPr>
          <a:lstStyle/>
          <a:p>
            <a:r>
              <a:rPr lang="en-US" dirty="0"/>
              <a:t>Add text, images, art, and videos. </a:t>
            </a:r>
          </a:p>
          <a:p>
            <a:r>
              <a:rPr lang="en-US" dirty="0"/>
              <a:t>Add transitions, animations, and motion. </a:t>
            </a:r>
          </a:p>
          <a:p>
            <a:r>
              <a:rPr lang="en-US" dirty="0"/>
              <a:t>Save </a:t>
            </a:r>
            <a:r>
              <a:rPr lang="en-US"/>
              <a:t>to OneDrive to </a:t>
            </a:r>
            <a:r>
              <a:rPr lang="en-US" dirty="0"/>
              <a:t>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4848" y="1987825"/>
            <a:ext cx="4553712" cy="517249"/>
          </a:xfrm>
        </p:spPr>
        <p:txBody>
          <a:bodyPr/>
          <a:lstStyle/>
          <a:p>
            <a:r>
              <a:rPr lang="en-US"/>
              <a:t>Subtitle</a:t>
            </a:r>
            <a:endParaRPr lang="en-US" dirty="0"/>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4848" y="2584977"/>
            <a:ext cx="4553712" cy="3684588"/>
          </a:xfrm>
        </p:spPr>
        <p:txBody>
          <a:bodyPr>
            <a:normAutofit/>
          </a:bodyPr>
          <a:lstStyle/>
          <a:p>
            <a:r>
              <a:rPr lang="en-US"/>
              <a:t>Open the Design Ideas pane for instant slide makeovers. </a:t>
            </a:r>
          </a:p>
          <a:p>
            <a:r>
              <a:rPr lang="en-US"/>
              <a:t>When we have design ideas, we’ll show them to you right there. </a:t>
            </a:r>
            <a:endParaRPr lang="en-US" dirty="0"/>
          </a:p>
        </p:txBody>
      </p:sp>
    </p:spTree>
    <p:extLst>
      <p:ext uri="{BB962C8B-B14F-4D97-AF65-F5344CB8AC3E}">
        <p14:creationId xmlns:p14="http://schemas.microsoft.com/office/powerpoint/2010/main" val="3124766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E2B90FFA-43BF-BD49-F774-B816CB33802F}"/>
              </a:ext>
            </a:extLst>
          </p:cNvPr>
          <p:cNvSpPr>
            <a:spLocks noGrp="1"/>
          </p:cNvSpPr>
          <p:nvPr>
            <p:ph type="title"/>
          </p:nvPr>
        </p:nvSpPr>
        <p:spPr>
          <a:xfrm>
            <a:off x="839788" y="315430"/>
            <a:ext cx="9486246" cy="1325563"/>
          </a:xfrm>
        </p:spPr>
        <p:txBody>
          <a:bodyPr/>
          <a:lstStyle/>
          <a:p>
            <a:r>
              <a:rPr lang="en-US" dirty="0"/>
              <a:t>Title 3 column</a:t>
            </a:r>
          </a:p>
        </p:txBody>
      </p:sp>
      <p:sp>
        <p:nvSpPr>
          <p:cNvPr id="3" name="Text Placeholder 2">
            <a:extLst>
              <a:ext uri="{FF2B5EF4-FFF2-40B4-BE49-F238E27FC236}">
                <a16:creationId xmlns:a16="http://schemas.microsoft.com/office/drawing/2014/main" id="{3460D055-F31F-24D9-8866-C5E07C2A04B6}"/>
              </a:ext>
            </a:extLst>
          </p:cNvPr>
          <p:cNvSpPr>
            <a:spLocks noGrp="1"/>
          </p:cNvSpPr>
          <p:nvPr>
            <p:ph type="body" idx="1"/>
          </p:nvPr>
        </p:nvSpPr>
        <p:spPr>
          <a:xfrm>
            <a:off x="1444752" y="1838739"/>
            <a:ext cx="2834640" cy="666336"/>
          </a:xfrm>
        </p:spPr>
        <p:txBody>
          <a:bodyPr/>
          <a:lstStyle/>
          <a:p>
            <a:r>
              <a:rPr lang="en-US" dirty="0"/>
              <a:t>Subtitle</a:t>
            </a:r>
          </a:p>
        </p:txBody>
      </p:sp>
      <p:sp>
        <p:nvSpPr>
          <p:cNvPr id="4" name="Content Placeholder 3">
            <a:extLst>
              <a:ext uri="{FF2B5EF4-FFF2-40B4-BE49-F238E27FC236}">
                <a16:creationId xmlns:a16="http://schemas.microsoft.com/office/drawing/2014/main" id="{4B8CE495-12BB-43B2-A35A-90D4ED3F8FA6}"/>
              </a:ext>
            </a:extLst>
          </p:cNvPr>
          <p:cNvSpPr>
            <a:spLocks noGrp="1"/>
          </p:cNvSpPr>
          <p:nvPr>
            <p:ph sz="half" idx="2"/>
          </p:nvPr>
        </p:nvSpPr>
        <p:spPr>
          <a:xfrm>
            <a:off x="1444752" y="2564709"/>
            <a:ext cx="2834640" cy="3684588"/>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57CE4A52-2339-EEA7-A377-E687B882133C}"/>
              </a:ext>
            </a:extLst>
          </p:cNvPr>
          <p:cNvSpPr>
            <a:spLocks noGrp="1"/>
          </p:cNvSpPr>
          <p:nvPr>
            <p:ph type="body" sz="quarter" idx="3"/>
          </p:nvPr>
        </p:nvSpPr>
        <p:spPr>
          <a:xfrm>
            <a:off x="4983480" y="1838739"/>
            <a:ext cx="2834640" cy="666336"/>
          </a:xfrm>
        </p:spPr>
        <p:txBody>
          <a:bodyPr/>
          <a:lstStyle/>
          <a:p>
            <a:r>
              <a:rPr lang="en-US" dirty="0"/>
              <a:t>Subtitle</a:t>
            </a:r>
          </a:p>
        </p:txBody>
      </p:sp>
      <p:sp>
        <p:nvSpPr>
          <p:cNvPr id="6" name="Content Placeholder 5">
            <a:extLst>
              <a:ext uri="{FF2B5EF4-FFF2-40B4-BE49-F238E27FC236}">
                <a16:creationId xmlns:a16="http://schemas.microsoft.com/office/drawing/2014/main" id="{654BC00B-1A8B-7AF8-D746-6ECB1B181757}"/>
              </a:ext>
            </a:extLst>
          </p:cNvPr>
          <p:cNvSpPr>
            <a:spLocks noGrp="1"/>
          </p:cNvSpPr>
          <p:nvPr>
            <p:ph sz="quarter" idx="4"/>
          </p:nvPr>
        </p:nvSpPr>
        <p:spPr>
          <a:xfrm>
            <a:off x="4983480" y="2564709"/>
            <a:ext cx="2834640" cy="3684588"/>
          </a:xfrm>
        </p:spPr>
        <p:txBody>
          <a:bodyPr/>
          <a:lstStyle/>
          <a:p>
            <a:r>
              <a:rPr lang="en-US" dirty="0"/>
              <a:t>Open the Design Ideas pane for instant slide makeovers. </a:t>
            </a:r>
          </a:p>
          <a:p>
            <a:r>
              <a:rPr lang="en-US" dirty="0"/>
              <a:t>When we have design ideas, we’ll show them to you right there. </a:t>
            </a:r>
          </a:p>
        </p:txBody>
      </p:sp>
      <p:sp>
        <p:nvSpPr>
          <p:cNvPr id="7" name="Text Placeholder 6">
            <a:extLst>
              <a:ext uri="{FF2B5EF4-FFF2-40B4-BE49-F238E27FC236}">
                <a16:creationId xmlns:a16="http://schemas.microsoft.com/office/drawing/2014/main" id="{90477491-E737-96FE-9D68-A09A397F4AF3}"/>
              </a:ext>
            </a:extLst>
          </p:cNvPr>
          <p:cNvSpPr>
            <a:spLocks noGrp="1"/>
          </p:cNvSpPr>
          <p:nvPr>
            <p:ph type="body" sz="quarter" idx="13"/>
          </p:nvPr>
        </p:nvSpPr>
        <p:spPr>
          <a:xfrm>
            <a:off x="8531352" y="1838739"/>
            <a:ext cx="2834640" cy="666336"/>
          </a:xfrm>
        </p:spPr>
        <p:txBody>
          <a:bodyPr/>
          <a:lstStyle/>
          <a:p>
            <a:r>
              <a:rPr lang="en-US" dirty="0"/>
              <a:t>Subtitle</a:t>
            </a:r>
          </a:p>
        </p:txBody>
      </p:sp>
      <p:sp>
        <p:nvSpPr>
          <p:cNvPr id="8" name="Content Placeholder 7">
            <a:extLst>
              <a:ext uri="{FF2B5EF4-FFF2-40B4-BE49-F238E27FC236}">
                <a16:creationId xmlns:a16="http://schemas.microsoft.com/office/drawing/2014/main" id="{3A091BCD-1393-BB9D-8040-FEACB7A59BBA}"/>
              </a:ext>
            </a:extLst>
          </p:cNvPr>
          <p:cNvSpPr>
            <a:spLocks noGrp="1"/>
          </p:cNvSpPr>
          <p:nvPr>
            <p:ph sz="quarter" idx="14"/>
          </p:nvPr>
        </p:nvSpPr>
        <p:spPr>
          <a:xfrm>
            <a:off x="8531352" y="2564709"/>
            <a:ext cx="2834640" cy="3684588"/>
          </a:xfrm>
        </p:spPr>
        <p:txBody>
          <a:bodyPr>
            <a:normAutofit lnSpcReduction="10000"/>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p:txBody>
      </p:sp>
    </p:spTree>
    <p:extLst>
      <p:ext uri="{BB962C8B-B14F-4D97-AF65-F5344CB8AC3E}">
        <p14:creationId xmlns:p14="http://schemas.microsoft.com/office/powerpoint/2010/main" val="688394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a:xfrm>
            <a:off x="6251719" y="136525"/>
            <a:ext cx="4987412" cy="1555115"/>
          </a:xfrm>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a:xfrm>
            <a:off x="6251717" y="1801368"/>
            <a:ext cx="4987412" cy="4754880"/>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2"/>
          <a:srcRect t="177" b="177"/>
          <a:stretch/>
        </p:blipFill>
        <p:spPr>
          <a:xfrm>
            <a:off x="283464" y="301752"/>
            <a:ext cx="2459736" cy="2505456"/>
          </a:xfrm>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3"/>
          <a:srcRect t="209" b="209"/>
          <a:stretch/>
        </p:blipFill>
        <p:spPr>
          <a:xfrm>
            <a:off x="3044952" y="301752"/>
            <a:ext cx="2459736" cy="2505456"/>
          </a:xfrm>
        </p:spPr>
      </p:pic>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4"/>
          <a:srcRect t="63" b="63"/>
          <a:stretch/>
        </p:blipFill>
        <p:spPr>
          <a:xfrm>
            <a:off x="283464" y="3108960"/>
            <a:ext cx="5221224" cy="3447288"/>
          </a:xfrm>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a:xfrm rot="16200000">
            <a:off x="9811512" y="1591056"/>
            <a:ext cx="3547872" cy="365125"/>
          </a:xfrm>
        </p:spPr>
        <p:txBody>
          <a:bodyPr/>
          <a:lstStyle/>
          <a:p>
            <a:r>
              <a:rPr lang="en-US" dirty="0" err="1"/>
              <a:t>Dynesty</a:t>
            </a:r>
            <a:r>
              <a:rPr lang="en-US" dirty="0"/>
              <a:t> Applications</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12</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a:xfrm>
            <a:off x="5760720" y="585216"/>
            <a:ext cx="5276088" cy="2276856"/>
          </a:xfrm>
        </p:spPr>
        <p:txBody>
          <a:bodyPr/>
          <a:lstStyle/>
          <a:p>
            <a:r>
              <a:rPr lang="en-US" dirty="0"/>
              <a:t>Thank you</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13</a:t>
            </a:fld>
            <a:endParaRPr lang="en-US" dirty="0"/>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a:xfrm rot="16200000">
            <a:off x="-548640" y="1938528"/>
            <a:ext cx="2788920" cy="365125"/>
          </a:xfrm>
        </p:spPr>
        <p:txBody>
          <a:bodyPr/>
          <a:lstStyle/>
          <a:p>
            <a:r>
              <a:rPr lang="en-US" dirty="0" err="1"/>
              <a:t>Dynesty</a:t>
            </a:r>
            <a:r>
              <a:rPr lang="en-US" dirty="0"/>
              <a:t> Applications</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a:xfrm>
            <a:off x="1777111" y="407499"/>
            <a:ext cx="1952279" cy="1952279"/>
          </a:xfrm>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a:xfrm>
            <a:off x="3528345" y="1972581"/>
            <a:ext cx="2290065" cy="2273502"/>
          </a:xfrm>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a:xfrm>
            <a:off x="1092905" y="4018982"/>
            <a:ext cx="3854161" cy="2839018"/>
          </a:xfrm>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a:xfrm>
            <a:off x="5760720" y="3127248"/>
            <a:ext cx="5276088" cy="1124712"/>
          </a:xfrm>
        </p:spPr>
        <p:txBody>
          <a:bodyPr/>
          <a:lstStyle/>
          <a:p>
            <a:endParaRPr lang="en-US" dirty="0"/>
          </a:p>
        </p:txBody>
      </p:sp>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a:xfrm>
            <a:off x="5579539" y="4386312"/>
            <a:ext cx="3119293" cy="2462810"/>
          </a:xfrm>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5202936" y="585216"/>
            <a:ext cx="5833872" cy="2276856"/>
          </a:xfrm>
        </p:spPr>
        <p:txBody>
          <a:bodyPr/>
          <a:lstStyle/>
          <a:p>
            <a:r>
              <a:rPr lang="en-US" dirty="0"/>
              <a:t>Agenda</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a:xfrm>
            <a:off x="8610600" y="201168"/>
            <a:ext cx="2743200" cy="365125"/>
          </a:xfrm>
        </p:spPr>
        <p:txBody>
          <a:bodyPr/>
          <a:lstStyle/>
          <a:p>
            <a:fld id="{D8DA9DAA-006C-4F4B-980E-E3DF019B24E2}" type="slidenum">
              <a:rPr lang="en-US" smtClean="0"/>
              <a:pPr/>
              <a:t>2</a:t>
            </a:fld>
            <a:endParaRPr lang="en-US" dirty="0"/>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a:xfrm rot="16200000">
            <a:off x="-548640" y="1938528"/>
            <a:ext cx="2788920" cy="365125"/>
          </a:xfrm>
        </p:spPr>
        <p:txBody>
          <a:bodyPr/>
          <a:lstStyle/>
          <a:p>
            <a:r>
              <a:rPr lang="en-US" dirty="0" err="1"/>
              <a:t>Dynesty</a:t>
            </a:r>
            <a:r>
              <a:rPr lang="en-US" dirty="0"/>
              <a:t> </a:t>
            </a:r>
            <a:r>
              <a:rPr lang="en-US" dirty="0" err="1"/>
              <a:t>APplications</a:t>
            </a:r>
            <a:endParaRPr lang="en-US" dirty="0"/>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2"/>
          <a:srcRect/>
          <a:stretch/>
        </p:blipFill>
        <p:spPr>
          <a:xfrm>
            <a:off x="1366432" y="2530058"/>
            <a:ext cx="3707972" cy="3707971"/>
          </a:xfrm>
        </p:spPr>
      </p:pic>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a:xfrm>
            <a:off x="5202936" y="3127248"/>
            <a:ext cx="5833872" cy="3118104"/>
          </a:xfrm>
        </p:spPr>
        <p:txBody>
          <a:bodyPr/>
          <a:lstStyle/>
          <a:p>
            <a:r>
              <a:rPr lang="en-US" dirty="0"/>
              <a:t>References</a:t>
            </a:r>
          </a:p>
          <a:p>
            <a:r>
              <a:rPr lang="en-US" dirty="0"/>
              <a:t>Background</a:t>
            </a:r>
          </a:p>
          <a:p>
            <a:r>
              <a:rPr lang="en-US" dirty="0"/>
              <a:t>Crash Course</a:t>
            </a:r>
          </a:p>
          <a:p>
            <a:r>
              <a:rPr lang="en-US" dirty="0"/>
              <a:t>Applications to low-dimensional data</a:t>
            </a:r>
          </a:p>
          <a:p>
            <a:r>
              <a:rPr lang="en-US" dirty="0"/>
              <a:t>Comparison with Conditional Neural Processes</a:t>
            </a:r>
          </a:p>
          <a:p>
            <a:r>
              <a:rPr lang="en-US" dirty="0"/>
              <a:t>Applications to higher-dimensional data</a:t>
            </a:r>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04672" y="1335024"/>
            <a:ext cx="6190488" cy="1179576"/>
          </a:xfrm>
        </p:spPr>
        <p:txBody>
          <a:bodyPr/>
          <a:lstStyle/>
          <a:p>
            <a:r>
              <a:rPr lang="en-US" sz="4000" dirty="0"/>
              <a:t>References</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7964424" y="621792"/>
            <a:ext cx="4114800" cy="365125"/>
          </a:xfrm>
        </p:spPr>
        <p:txBody>
          <a:bodyPr/>
          <a:lstStyle/>
          <a:p>
            <a:r>
              <a:rPr lang="en-US" dirty="0" err="1"/>
              <a:t>Dynesty</a:t>
            </a:r>
            <a:r>
              <a:rPr lang="en-US" dirty="0"/>
              <a:t> Applications</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825496"/>
            <a:ext cx="10095514" cy="3346704"/>
          </a:xfrm>
        </p:spPr>
        <p:txBody>
          <a:bodyPr/>
          <a:lstStyle/>
          <a:p>
            <a:pPr marL="342900" indent="-342900">
              <a:buFont typeface="Arial" panose="020B0604020202020204" pitchFamily="34" charset="0"/>
              <a:buChar char="•"/>
            </a:pPr>
            <a:r>
              <a:rPr lang="en-PH" b="0" i="0" dirty="0" err="1">
                <a:solidFill>
                  <a:srgbClr val="222222"/>
                </a:solidFill>
                <a:effectLst/>
                <a:latin typeface="Arial" panose="020B0604020202020204" pitchFamily="34" charset="0"/>
              </a:rPr>
              <a:t>Sivia</a:t>
            </a:r>
            <a:r>
              <a:rPr lang="en-PH" b="0" i="0" dirty="0">
                <a:solidFill>
                  <a:srgbClr val="222222"/>
                </a:solidFill>
                <a:effectLst/>
                <a:latin typeface="Arial" panose="020B0604020202020204" pitchFamily="34" charset="0"/>
              </a:rPr>
              <a:t>, D., &amp; Skilling, J. (2006). </a:t>
            </a:r>
            <a:r>
              <a:rPr lang="en-PH" b="0" i="1" dirty="0">
                <a:solidFill>
                  <a:srgbClr val="222222"/>
                </a:solidFill>
                <a:effectLst/>
                <a:latin typeface="Arial" panose="020B0604020202020204" pitchFamily="34" charset="0"/>
              </a:rPr>
              <a:t>Data analysis: a Bayesian tutorial</a:t>
            </a:r>
            <a:r>
              <a:rPr lang="en-PH" b="0" i="0" dirty="0">
                <a:solidFill>
                  <a:srgbClr val="222222"/>
                </a:solidFill>
                <a:effectLst/>
                <a:latin typeface="Arial" panose="020B0604020202020204" pitchFamily="34" charset="0"/>
              </a:rPr>
              <a:t>. OUP Oxford.</a:t>
            </a:r>
          </a:p>
          <a:p>
            <a:pPr marL="342900" indent="-342900">
              <a:buFont typeface="Arial" panose="020B0604020202020204" pitchFamily="34" charset="0"/>
              <a:buChar char="•"/>
            </a:pPr>
            <a:endParaRPr lang="en-US" dirty="0"/>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a:xfrm>
            <a:off x="1524000" y="1463040"/>
            <a:ext cx="9144000" cy="2340864"/>
          </a:xfrm>
        </p:spPr>
        <p:txBody>
          <a:bodyPr/>
          <a:lstStyle/>
          <a:p>
            <a:r>
              <a:rPr lang="en-US" dirty="0"/>
              <a:t>Background</a:t>
            </a:r>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a:xfrm>
            <a:off x="1527048" y="3838890"/>
            <a:ext cx="9144000" cy="450613"/>
          </a:xfrm>
        </p:spPr>
        <p:txBody>
          <a:bodyPr/>
          <a:lstStyle/>
          <a:p>
            <a:endParaRPr lang="en-US"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136525"/>
            <a:ext cx="10515600" cy="1509713"/>
          </a:xfrm>
        </p:spPr>
        <p:txBody>
          <a:bodyPr>
            <a:normAutofit/>
          </a:bodyPr>
          <a:lstStyle/>
          <a:p>
            <a:r>
              <a:rPr lang="en-US" dirty="0"/>
              <a:t>Recall: Joint Probabilities</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5</a:t>
            </a:fld>
            <a:endParaRPr lang="en-US" dirty="0"/>
          </a:p>
        </p:txBody>
      </p:sp>
      <p:pic>
        <p:nvPicPr>
          <p:cNvPr id="8" name="Picture 7" descr="\documentclass{article}&#10;\usepackage{amsmath}&#10;\pagestyle{empty}&#10;\begin{document}&#10;&#10;\begin{equation}&#10;P(\mathbf{D}|\theta, M)P(\theta|M) ~= P(\theta, \mathbf{D}|M) ~= P(\mathbf{D}|M)P(\theta|\mathbf{D},M)&#10;\end{equation}&#10;&#10;\end{document}" title="IguanaTex Bitmap Display">
            <a:extLst>
              <a:ext uri="{FF2B5EF4-FFF2-40B4-BE49-F238E27FC236}">
                <a16:creationId xmlns:a16="http://schemas.microsoft.com/office/drawing/2014/main" id="{8BD56C87-0CA5-3B52-0285-374696CC9DCB}"/>
              </a:ext>
            </a:extLst>
          </p:cNvPr>
          <p:cNvPicPr>
            <a:picLocks noChangeAspect="1"/>
          </p:cNvPicPr>
          <p:nvPr>
            <p:custDataLst>
              <p:tags r:id="rId1"/>
            </p:custDataLst>
          </p:nvPr>
        </p:nvPicPr>
        <p:blipFill>
          <a:blip r:embed="rId4"/>
          <a:stretch>
            <a:fillRect/>
          </a:stretch>
        </p:blipFill>
        <p:spPr>
          <a:xfrm>
            <a:off x="926860" y="2653506"/>
            <a:ext cx="10706698" cy="365125"/>
          </a:xfrm>
          <a:prstGeom prst="rect">
            <a:avLst/>
          </a:prstGeom>
        </p:spPr>
      </p:pic>
      <p:pic>
        <p:nvPicPr>
          <p:cNvPr id="20" name="Picture 19" descr="\documentclass{article}&#10;\usepackage{amsmath}&#10;\pagestyle{empty}&#10;\begin{document}&#10;&#10;\begin{equation}\tag{2}&#10;\mathcal{L}(\theta) ~~~~~~~~ \pi(\theta) ~= P(\theta, \mathbf{D}|M) ~= Z ~~~~~~~~~~ P(\theta)&#10;\end{equation}&#10;&#10;\end{document}" title="IguanaTex Bitmap Display">
            <a:extLst>
              <a:ext uri="{FF2B5EF4-FFF2-40B4-BE49-F238E27FC236}">
                <a16:creationId xmlns:a16="http://schemas.microsoft.com/office/drawing/2014/main" id="{D7343D89-F5FE-98B6-EB7C-D7577CCFE2B5}"/>
              </a:ext>
            </a:extLst>
          </p:cNvPr>
          <p:cNvPicPr>
            <a:picLocks noChangeAspect="1"/>
          </p:cNvPicPr>
          <p:nvPr>
            <p:custDataLst>
              <p:tags r:id="rId2"/>
            </p:custDataLst>
          </p:nvPr>
        </p:nvPicPr>
        <p:blipFill>
          <a:blip r:embed="rId5"/>
          <a:stretch>
            <a:fillRect/>
          </a:stretch>
        </p:blipFill>
        <p:spPr>
          <a:xfrm>
            <a:off x="1517154" y="3246437"/>
            <a:ext cx="9976448" cy="365125"/>
          </a:xfrm>
          <a:prstGeom prst="rect">
            <a:avLst/>
          </a:prstGeom>
        </p:spPr>
      </p:pic>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136525"/>
            <a:ext cx="10515600" cy="1509713"/>
          </a:xfrm>
        </p:spPr>
        <p:txBody>
          <a:bodyPr>
            <a:normAutofit/>
          </a:bodyPr>
          <a:lstStyle/>
          <a:p>
            <a:r>
              <a:rPr lang="en-US" dirty="0"/>
              <a:t>Table</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6</a:t>
            </a:fld>
            <a:endParaRPr lang="en-US" dirty="0"/>
          </a:p>
        </p:txBody>
      </p:sp>
      <p:graphicFrame>
        <p:nvGraphicFramePr>
          <p:cNvPr id="6" name="Content Placeholder 5">
            <a:extLst>
              <a:ext uri="{FF2B5EF4-FFF2-40B4-BE49-F238E27FC236}">
                <a16:creationId xmlns:a16="http://schemas.microsoft.com/office/drawing/2014/main" id="{AC571249-1257-EE6A-DD3E-69CC76335551}"/>
              </a:ext>
            </a:extLst>
          </p:cNvPr>
          <p:cNvGraphicFramePr>
            <a:graphicFrameLocks noGrp="1"/>
          </p:cNvGraphicFramePr>
          <p:nvPr>
            <p:ph idx="1"/>
            <p:extLst>
              <p:ext uri="{D42A27DB-BD31-4B8C-83A1-F6EECF244321}">
                <p14:modId xmlns:p14="http://schemas.microsoft.com/office/powerpoint/2010/main" val="2374470358"/>
              </p:ext>
            </p:extLst>
          </p:nvPr>
        </p:nvGraphicFramePr>
        <p:xfrm>
          <a:off x="838200" y="2201863"/>
          <a:ext cx="9753600" cy="3010885"/>
        </p:xfrm>
        <a:graphic>
          <a:graphicData uri="http://schemas.openxmlformats.org/drawingml/2006/table">
            <a:tbl>
              <a:tblPr firstRow="1" firstCol="1" bandCol="1">
                <a:tableStyleId>{B301B821-A1FF-4177-AEE7-76D212191A09}</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tc>
                <a:tc>
                  <a:txBody>
                    <a:bodyPr/>
                    <a:lstStyle/>
                    <a:p>
                      <a:pPr algn="ctr"/>
                      <a:r>
                        <a:rPr lang="en-US" dirty="0">
                          <a:solidFill>
                            <a:schemeClr val="bg1"/>
                          </a:solidFill>
                        </a:rPr>
                        <a:t>Category 1</a:t>
                      </a:r>
                    </a:p>
                  </a:txBody>
                  <a:tcPr anchor="ctr"/>
                </a:tc>
                <a:tc>
                  <a:txBody>
                    <a:bodyPr/>
                    <a:lstStyle/>
                    <a:p>
                      <a:pPr algn="ctr"/>
                      <a:r>
                        <a:rPr lang="en-US" dirty="0">
                          <a:solidFill>
                            <a:schemeClr val="bg1"/>
                          </a:solidFill>
                        </a:rPr>
                        <a:t>Category 2</a:t>
                      </a:r>
                    </a:p>
                  </a:txBody>
                  <a:tcPr anchor="ctr"/>
                </a:tc>
                <a:tc>
                  <a:txBody>
                    <a:bodyPr/>
                    <a:lstStyle/>
                    <a:p>
                      <a:pPr algn="ctr"/>
                      <a:r>
                        <a:rPr lang="en-US" dirty="0">
                          <a:solidFill>
                            <a:schemeClr val="bg1"/>
                          </a:solidFill>
                        </a:rPr>
                        <a:t>Category 3</a:t>
                      </a:r>
                    </a:p>
                  </a:txBody>
                  <a:tcPr anchor="ctr"/>
                </a:tc>
                <a:tc>
                  <a:txBody>
                    <a:bodyPr/>
                    <a:lstStyle/>
                    <a:p>
                      <a:pPr algn="ctr"/>
                      <a:r>
                        <a:rPr lang="en-US" dirty="0">
                          <a:solidFill>
                            <a:schemeClr val="bg1"/>
                          </a:solidFill>
                        </a:rPr>
                        <a:t>Category 4</a:t>
                      </a:r>
                    </a:p>
                  </a:txBody>
                  <a:tcPr anchor="ctr"/>
                </a:tc>
                <a:extLst>
                  <a:ext uri="{0D108BD9-81ED-4DB2-BD59-A6C34878D82A}">
                    <a16:rowId xmlns:a16="http://schemas.microsoft.com/office/drawing/2014/main" val="342729846"/>
                  </a:ext>
                </a:extLst>
              </a:tr>
              <a:tr h="602177">
                <a:tc>
                  <a:txBody>
                    <a:bodyPr/>
                    <a:lstStyle/>
                    <a:p>
                      <a:pPr algn="ctr"/>
                      <a:r>
                        <a:rPr lang="en-US" b="0" dirty="0">
                          <a:solidFill>
                            <a:schemeClr val="tx1"/>
                          </a:solidFill>
                        </a:rPr>
                        <a:t>Item 1 </a:t>
                      </a:r>
                    </a:p>
                  </a:txBody>
                  <a:tcPr anchor="ctr"/>
                </a:tc>
                <a:tc>
                  <a:txBody>
                    <a:bodyPr/>
                    <a:lstStyle/>
                    <a:p>
                      <a:pPr algn="ctr"/>
                      <a:r>
                        <a:rPr lang="en-US" dirty="0">
                          <a:solidFill>
                            <a:schemeClr val="tx1"/>
                          </a:solidFill>
                        </a:rPr>
                        <a:t>4.5</a:t>
                      </a:r>
                    </a:p>
                  </a:txBody>
                  <a:tcPr anchor="ctr"/>
                </a:tc>
                <a:tc>
                  <a:txBody>
                    <a:bodyPr/>
                    <a:lstStyle/>
                    <a:p>
                      <a:pPr algn="ctr"/>
                      <a:r>
                        <a:rPr lang="en-US" dirty="0">
                          <a:solidFill>
                            <a:schemeClr val="tx1"/>
                          </a:solidFill>
                        </a:rPr>
                        <a:t>2.3</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5</a:t>
                      </a:r>
                    </a:p>
                  </a:txBody>
                  <a:tcPr anchor="ctr"/>
                </a:tc>
                <a:extLst>
                  <a:ext uri="{0D108BD9-81ED-4DB2-BD59-A6C34878D82A}">
                    <a16:rowId xmlns:a16="http://schemas.microsoft.com/office/drawing/2014/main" val="2385059026"/>
                  </a:ext>
                </a:extLst>
              </a:tr>
              <a:tr h="602177">
                <a:tc>
                  <a:txBody>
                    <a:bodyPr/>
                    <a:lstStyle/>
                    <a:p>
                      <a:pPr algn="ctr"/>
                      <a:r>
                        <a:rPr lang="en-US" b="0" dirty="0">
                          <a:solidFill>
                            <a:schemeClr val="tx1"/>
                          </a:solidFill>
                        </a:rPr>
                        <a:t>Item 2</a:t>
                      </a:r>
                    </a:p>
                  </a:txBody>
                  <a:tcPr anchor="ctr"/>
                </a:tc>
                <a:tc>
                  <a:txBody>
                    <a:bodyPr/>
                    <a:lstStyle/>
                    <a:p>
                      <a:pPr algn="ctr"/>
                      <a:r>
                        <a:rPr lang="en-US" dirty="0">
                          <a:solidFill>
                            <a:schemeClr val="tx1"/>
                          </a:solidFill>
                        </a:rPr>
                        <a:t>3.2</a:t>
                      </a:r>
                    </a:p>
                  </a:txBody>
                  <a:tcPr anchor="ctr"/>
                </a:tc>
                <a:tc>
                  <a:txBody>
                    <a:bodyPr/>
                    <a:lstStyle/>
                    <a:p>
                      <a:pPr algn="ctr"/>
                      <a:r>
                        <a:rPr lang="en-US" dirty="0">
                          <a:solidFill>
                            <a:schemeClr val="tx1"/>
                          </a:solidFill>
                        </a:rPr>
                        <a:t>5.1</a:t>
                      </a:r>
                    </a:p>
                  </a:txBody>
                  <a:tcPr anchor="ctr"/>
                </a:tc>
                <a:tc>
                  <a:txBody>
                    <a:bodyPr/>
                    <a:lstStyle/>
                    <a:p>
                      <a:pPr algn="ctr"/>
                      <a:r>
                        <a:rPr lang="en-US" dirty="0">
                          <a:solidFill>
                            <a:schemeClr val="tx1"/>
                          </a:solidFill>
                        </a:rPr>
                        <a:t>4.4</a:t>
                      </a:r>
                    </a:p>
                  </a:txBody>
                  <a:tcPr anchor="ctr"/>
                </a:tc>
                <a:tc>
                  <a:txBody>
                    <a:bodyPr/>
                    <a:lstStyle/>
                    <a:p>
                      <a:pPr algn="ctr"/>
                      <a:r>
                        <a:rPr lang="en-US" dirty="0">
                          <a:solidFill>
                            <a:schemeClr val="tx1"/>
                          </a:solidFill>
                        </a:rPr>
                        <a:t>3</a:t>
                      </a:r>
                    </a:p>
                  </a:txBody>
                  <a:tcPr anchor="ctr"/>
                </a:tc>
                <a:extLst>
                  <a:ext uri="{0D108BD9-81ED-4DB2-BD59-A6C34878D82A}">
                    <a16:rowId xmlns:a16="http://schemas.microsoft.com/office/drawing/2014/main" val="3783722433"/>
                  </a:ext>
                </a:extLst>
              </a:tr>
              <a:tr h="602177">
                <a:tc>
                  <a:txBody>
                    <a:bodyPr/>
                    <a:lstStyle/>
                    <a:p>
                      <a:pPr algn="ctr"/>
                      <a:r>
                        <a:rPr lang="en-US" b="0" dirty="0">
                          <a:solidFill>
                            <a:schemeClr val="tx1"/>
                          </a:solidFill>
                        </a:rPr>
                        <a:t>Item 3</a:t>
                      </a:r>
                    </a:p>
                  </a:txBody>
                  <a:tcPr anchor="ctr"/>
                </a:tc>
                <a:tc>
                  <a:txBody>
                    <a:bodyPr/>
                    <a:lstStyle/>
                    <a:p>
                      <a:pPr algn="ctr"/>
                      <a:r>
                        <a:rPr lang="en-US" dirty="0">
                          <a:solidFill>
                            <a:schemeClr val="tx1"/>
                          </a:solidFill>
                        </a:rPr>
                        <a:t>2.1</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2.5</a:t>
                      </a:r>
                    </a:p>
                  </a:txBody>
                  <a:tcPr anchor="ctr"/>
                </a:tc>
                <a:tc>
                  <a:txBody>
                    <a:bodyPr/>
                    <a:lstStyle/>
                    <a:p>
                      <a:pPr algn="ctr"/>
                      <a:r>
                        <a:rPr lang="en-US" dirty="0">
                          <a:solidFill>
                            <a:schemeClr val="tx1"/>
                          </a:solidFill>
                        </a:rPr>
                        <a:t>2.8</a:t>
                      </a:r>
                    </a:p>
                  </a:txBody>
                  <a:tcPr anchor="ctr"/>
                </a:tc>
                <a:extLst>
                  <a:ext uri="{0D108BD9-81ED-4DB2-BD59-A6C34878D82A}">
                    <a16:rowId xmlns:a16="http://schemas.microsoft.com/office/drawing/2014/main" val="1400497281"/>
                  </a:ext>
                </a:extLst>
              </a:tr>
              <a:tr h="602177">
                <a:tc>
                  <a:txBody>
                    <a:bodyPr/>
                    <a:lstStyle/>
                    <a:p>
                      <a:pPr algn="ctr"/>
                      <a:r>
                        <a:rPr lang="en-US" b="0" dirty="0">
                          <a:solidFill>
                            <a:schemeClr val="tx1"/>
                          </a:solidFill>
                        </a:rPr>
                        <a:t>Item 4</a:t>
                      </a:r>
                    </a:p>
                  </a:txBody>
                  <a:tcPr anchor="ctr"/>
                </a:tc>
                <a:tc>
                  <a:txBody>
                    <a:bodyPr/>
                    <a:lstStyle/>
                    <a:p>
                      <a:pPr algn="ctr"/>
                      <a:r>
                        <a:rPr lang="en-US" dirty="0">
                          <a:solidFill>
                            <a:schemeClr val="tx1"/>
                          </a:solidFill>
                        </a:rPr>
                        <a:t>4.5</a:t>
                      </a:r>
                    </a:p>
                  </a:txBody>
                  <a:tcPr anchor="ctr"/>
                </a:tc>
                <a:tc>
                  <a:txBody>
                    <a:bodyPr/>
                    <a:lstStyle/>
                    <a:p>
                      <a:pPr algn="ctr"/>
                      <a:r>
                        <a:rPr lang="en-US" dirty="0">
                          <a:solidFill>
                            <a:schemeClr val="tx1"/>
                          </a:solidFill>
                        </a:rPr>
                        <a:t>2.2</a:t>
                      </a:r>
                    </a:p>
                  </a:txBody>
                  <a:tcPr anchor="ctr"/>
                </a:tc>
                <a:tc>
                  <a:txBody>
                    <a:bodyPr/>
                    <a:lstStyle/>
                    <a:p>
                      <a:pPr algn="ctr"/>
                      <a:r>
                        <a:rPr lang="en-US" dirty="0">
                          <a:solidFill>
                            <a:schemeClr val="tx1"/>
                          </a:solidFill>
                        </a:rPr>
                        <a:t>1.7</a:t>
                      </a:r>
                    </a:p>
                  </a:txBody>
                  <a:tcPr anchor="ctr"/>
                </a:tc>
                <a:tc>
                  <a:txBody>
                    <a:bodyPr/>
                    <a:lstStyle/>
                    <a:p>
                      <a:pPr algn="ctr"/>
                      <a:r>
                        <a:rPr lang="en-US" dirty="0">
                          <a:solidFill>
                            <a:schemeClr val="tx1"/>
                          </a:solidFill>
                        </a:rPr>
                        <a:t>7</a:t>
                      </a:r>
                    </a:p>
                  </a:txBody>
                  <a:tcPr anchor="ctr"/>
                </a:tc>
                <a:extLst>
                  <a:ext uri="{0D108BD9-81ED-4DB2-BD59-A6C34878D82A}">
                    <a16:rowId xmlns:a16="http://schemas.microsoft.com/office/drawing/2014/main" val="567824203"/>
                  </a:ext>
                </a:extLst>
              </a:tr>
            </a:tbl>
          </a:graphicData>
        </a:graphic>
      </p:graphicFrame>
    </p:spTree>
    <p:extLst>
      <p:ext uri="{BB962C8B-B14F-4D97-AF65-F5344CB8AC3E}">
        <p14:creationId xmlns:p14="http://schemas.microsoft.com/office/powerpoint/2010/main" val="277827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a:xfrm>
            <a:off x="6391656" y="841248"/>
            <a:ext cx="4434840" cy="3236976"/>
          </a:xfrm>
        </p:spPr>
        <p:txBody>
          <a:bodyPr/>
          <a:lstStyle/>
          <a:p>
            <a:r>
              <a:rPr lang="en-US" dirty="0"/>
              <a:t>The way to get started is to quit talking and begin doing.</a:t>
            </a:r>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a:xfrm>
            <a:off x="6391655" y="4300068"/>
            <a:ext cx="4434835" cy="510474"/>
          </a:xfrm>
        </p:spPr>
        <p:txBody>
          <a:bodyPr/>
          <a:lstStyle/>
          <a:p>
            <a:r>
              <a:rPr lang="en-US"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a:xfrm>
            <a:off x="283464" y="301752"/>
            <a:ext cx="5221224" cy="6263640"/>
          </a:xfrm>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a:xfrm rot="16200000">
            <a:off x="9811512" y="1591056"/>
            <a:ext cx="3547872" cy="365125"/>
          </a:xfrm>
        </p:spPr>
        <p:txBody>
          <a:bodyPr/>
          <a:lstStyle/>
          <a:p>
            <a:r>
              <a:rPr lang="en-US" dirty="0" err="1"/>
              <a:t>Dynesty</a:t>
            </a:r>
            <a:r>
              <a:rPr lang="en-US" dirty="0"/>
              <a:t> Applications</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6926705-1654-526D-A866-1C6D14376AB1}"/>
              </a:ext>
            </a:extLst>
          </p:cNvPr>
          <p:cNvSpPr>
            <a:spLocks noGrp="1"/>
          </p:cNvSpPr>
          <p:nvPr>
            <p:ph type="title"/>
          </p:nvPr>
        </p:nvSpPr>
        <p:spPr>
          <a:xfrm>
            <a:off x="576072" y="365125"/>
            <a:ext cx="7863840" cy="1325563"/>
          </a:xfrm>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a:xfrm>
            <a:off x="8503920" y="841248"/>
            <a:ext cx="3630168" cy="365125"/>
          </a:xfrm>
        </p:spPr>
        <p:txBody>
          <a:bodyPr/>
          <a:lstStyle/>
          <a:p>
            <a:r>
              <a:rPr lang="en-US" dirty="0" err="1"/>
              <a:t>Dynesty</a:t>
            </a:r>
            <a:r>
              <a:rPr lang="en-US" dirty="0"/>
              <a:t> Applications</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a:xfrm>
            <a:off x="8610600" y="6356350"/>
            <a:ext cx="2743200" cy="365125"/>
          </a:xfrm>
        </p:spPr>
        <p:txBody>
          <a:bodyPr/>
          <a:lstStyle/>
          <a:p>
            <a:fld id="{D8DA9DAA-006C-4F4B-980E-E3DF019B24E2}" type="slidenum">
              <a:rPr lang="en-US" smtClean="0"/>
              <a:pPr/>
              <a:t>8</a:t>
            </a:fld>
            <a:endParaRPr lang="en-US" dirty="0"/>
          </a:p>
        </p:txBody>
      </p:sp>
      <p:sp>
        <p:nvSpPr>
          <p:cNvPr id="3" name="Content Placeholder 2">
            <a:extLst>
              <a:ext uri="{FF2B5EF4-FFF2-40B4-BE49-F238E27FC236}">
                <a16:creationId xmlns:a16="http://schemas.microsoft.com/office/drawing/2014/main" id="{38098111-7F4D-CB26-BF52-5B14D26CA081}"/>
              </a:ext>
            </a:extLst>
          </p:cNvPr>
          <p:cNvSpPr>
            <a:spLocks noGrp="1"/>
          </p:cNvSpPr>
          <p:nvPr>
            <p:ph idx="1"/>
          </p:nvPr>
        </p:nvSpPr>
        <p:spPr/>
        <p:txBody>
          <a:bodyPr/>
          <a:lstStyle/>
          <a:p>
            <a:endParaRPr lang="en-PH"/>
          </a:p>
        </p:txBody>
      </p:sp>
    </p:spTree>
    <p:extLst>
      <p:ext uri="{BB962C8B-B14F-4D97-AF65-F5344CB8AC3E}">
        <p14:creationId xmlns:p14="http://schemas.microsoft.com/office/powerpoint/2010/main" val="2270028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a:xfrm>
            <a:off x="838200" y="136525"/>
            <a:ext cx="10515600" cy="1509713"/>
          </a:xfrm>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a:xfrm>
            <a:off x="8610600" y="6356350"/>
            <a:ext cx="2743200" cy="365125"/>
          </a:xfrm>
        </p:spPr>
        <p:txBody>
          <a:bodyPr>
            <a:normAutofit/>
          </a:bodyPr>
          <a:lstStyle/>
          <a:p>
            <a:fld id="{D8DA9DAA-006C-4F4B-980E-E3DF019B24E2}" type="slidenum">
              <a:rPr lang="en-US" smtClean="0"/>
              <a:pPr/>
              <a:t>9</a:t>
            </a:fld>
            <a:endParaRPr lang="en-US" dirty="0"/>
          </a:p>
        </p:txBody>
      </p:sp>
      <p:graphicFrame>
        <p:nvGraphicFramePr>
          <p:cNvPr id="5" name="Content Placeholder 6" descr="timeline SmartArt Graphic">
            <a:extLst>
              <a:ext uri="{FF2B5EF4-FFF2-40B4-BE49-F238E27FC236}">
                <a16:creationId xmlns:a16="http://schemas.microsoft.com/office/drawing/2014/main" id="{8FE5A6CA-34D3-CFCF-92FA-26EEEAD09335}"/>
              </a:ext>
            </a:extLst>
          </p:cNvPr>
          <p:cNvGraphicFramePr>
            <a:graphicFrameLocks noGrp="1"/>
          </p:cNvGraphicFramePr>
          <p:nvPr>
            <p:ph idx="1"/>
            <p:extLst>
              <p:ext uri="{D42A27DB-BD31-4B8C-83A1-F6EECF244321}">
                <p14:modId xmlns:p14="http://schemas.microsoft.com/office/powerpoint/2010/main" val="1063884189"/>
              </p:ext>
            </p:extLst>
          </p:nvPr>
        </p:nvGraphicFramePr>
        <p:xfrm>
          <a:off x="838200" y="2201863"/>
          <a:ext cx="10515600" cy="3975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3672.291"/>
  <p:tag name="OUTPUTTYPE" val="PNG"/>
  <p:tag name="IGUANATEXVERSION" val="160"/>
  <p:tag name="LATEXADDIN" val="\documentclass{article}&#10;\usepackage{amsmath}&#10;\pagestyle{empty}&#10;\begin{document}&#10;&#10;\begin{equation}&#10;P(\mathbf{D}|\theta, M)P(\theta|M) ~= P(\theta, \mathbf{D}|M) ~= P(\mathbf{D}|M)P(\theta|\mathbf{D},M)&#10;\end{equation}&#10;&#10;\end{document}"/>
  <p:tag name="IGUANATEXSIZE" val="20"/>
  <p:tag name="IGUANATEXCURSOR" val="161"/>
  <p:tag name="TRANSPARENCY" val="True"/>
  <p:tag name="LATEXENGINEID" val="0"/>
  <p:tag name="TEMPFOLDER" val="C:\Users\Marco Immanuel\Documents\"/>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25.2343"/>
  <p:tag name="ORIGINALWIDTH" val="3421.822"/>
  <p:tag name="OUTPUTTYPE" val="PNG"/>
  <p:tag name="IGUANATEXVERSION" val="160"/>
  <p:tag name="LATEXADDIN" val="\documentclass{article}&#10;\usepackage{amsmath}&#10;\pagestyle{empty}&#10;\begin{document}&#10;&#10;\begin{equation}\tag{2}&#10;\mathcal{L}(\theta) ~~~~~~~~ \pi(\theta) ~= P(\theta, \mathbf{D}|M) ~= Z ~~~~~~~~~~ P(\theta)&#10;\end{equation}&#10;&#10;\end{document}"/>
  <p:tag name="IGUANATEXSIZE" val="20"/>
  <p:tag name="IGUANATEXCURSOR" val="186"/>
  <p:tag name="TRANSPARENCY" val="True"/>
  <p:tag name="LATEXENGINEID" val="0"/>
  <p:tag name="TEMPFOLDER" val="C:\Users\Marco Immanuel\Documents\"/>
  <p:tag name="LATEXFORMHEIGHT" val="312"/>
  <p:tag name="LATEXFORMWIDTH" val="384"/>
  <p:tag name="LATEXFORMWRAP" val="True"/>
  <p:tag name="BITMAPVECTOR" val="0"/>
</p:tagLst>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EF_V6" id="{B99EEC42-D414-4987-8414-5C338F56E426}" vid="{1FF68F6C-85E3-4376-BFA9-1F6778914A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275799-781E-48CE-9F54-0C35EC7B47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E69D2E8-20DE-4F32-923E-07859F820D7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6331494-2B4C-4D3C-A5D2-BA1DC99CD22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{5CFEDC48-821A-40A4-9AA3-AA29A7613A6B}tf89338750_win32</Template>
  <TotalTime>1055</TotalTime>
  <Words>473</Words>
  <Application>Microsoft Office PowerPoint</Application>
  <PresentationFormat>Widescreen</PresentationFormat>
  <Paragraphs>89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Univers</vt:lpstr>
      <vt:lpstr>GradientUnivers</vt:lpstr>
      <vt:lpstr>Statistical inference of Quasar variability using Dynesty</vt:lpstr>
      <vt:lpstr>Agenda</vt:lpstr>
      <vt:lpstr>References</vt:lpstr>
      <vt:lpstr>Background</vt:lpstr>
      <vt:lpstr>Recall: Joint Probabilities</vt:lpstr>
      <vt:lpstr>Table</vt:lpstr>
      <vt:lpstr>The way to get started is to quit talking and begin doing.</vt:lpstr>
      <vt:lpstr>team</vt:lpstr>
      <vt:lpstr>Timeline</vt:lpstr>
      <vt:lpstr>Title 2 column</vt:lpstr>
      <vt:lpstr>Title 3 column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inference of Quasar variability using Dynesty</dc:title>
  <dc:creator>marco immanuel bayle rivera</dc:creator>
  <cp:lastModifiedBy>marco immanuel bayle rivera</cp:lastModifiedBy>
  <cp:revision>2</cp:revision>
  <dcterms:created xsi:type="dcterms:W3CDTF">2023-10-06T13:51:10Z</dcterms:created>
  <dcterms:modified xsi:type="dcterms:W3CDTF">2023-10-13T14:30:01Z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